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306" r:id="rId2"/>
    <p:sldId id="307" r:id="rId3"/>
    <p:sldId id="309" r:id="rId4"/>
    <p:sldId id="348" r:id="rId5"/>
    <p:sldId id="347" r:id="rId6"/>
    <p:sldId id="257" r:id="rId7"/>
    <p:sldId id="258" r:id="rId8"/>
    <p:sldId id="259" r:id="rId9"/>
    <p:sldId id="260" r:id="rId10"/>
    <p:sldId id="261" r:id="rId11"/>
    <p:sldId id="262" r:id="rId12"/>
    <p:sldId id="270" r:id="rId13"/>
    <p:sldId id="328" r:id="rId14"/>
    <p:sldId id="317" r:id="rId15"/>
    <p:sldId id="318" r:id="rId16"/>
    <p:sldId id="319" r:id="rId17"/>
    <p:sldId id="320" r:id="rId18"/>
    <p:sldId id="2257" r:id="rId19"/>
    <p:sldId id="321" r:id="rId20"/>
    <p:sldId id="322" r:id="rId21"/>
    <p:sldId id="324" r:id="rId22"/>
    <p:sldId id="330" r:id="rId23"/>
    <p:sldId id="331" r:id="rId24"/>
    <p:sldId id="284" r:id="rId25"/>
    <p:sldId id="987" r:id="rId26"/>
    <p:sldId id="2256" r:id="rId27"/>
    <p:sldId id="989" r:id="rId28"/>
    <p:sldId id="990" r:id="rId29"/>
    <p:sldId id="327" r:id="rId30"/>
    <p:sldId id="329" r:id="rId31"/>
    <p:sldId id="333" r:id="rId32"/>
    <p:sldId id="350" r:id="rId33"/>
    <p:sldId id="334" r:id="rId34"/>
    <p:sldId id="335" r:id="rId35"/>
    <p:sldId id="337" r:id="rId36"/>
    <p:sldId id="352" r:id="rId37"/>
    <p:sldId id="344" r:id="rId38"/>
    <p:sldId id="263" r:id="rId39"/>
    <p:sldId id="264" r:id="rId40"/>
    <p:sldId id="265" r:id="rId41"/>
    <p:sldId id="266" r:id="rId42"/>
    <p:sldId id="267" r:id="rId43"/>
    <p:sldId id="268" r:id="rId44"/>
    <p:sldId id="269" r:id="rId45"/>
    <p:sldId id="2255" r:id="rId46"/>
    <p:sldId id="272" r:id="rId47"/>
    <p:sldId id="280" r:id="rId48"/>
    <p:sldId id="286" r:id="rId49"/>
    <p:sldId id="288" r:id="rId50"/>
    <p:sldId id="290" r:id="rId51"/>
    <p:sldId id="291" r:id="rId52"/>
    <p:sldId id="292" r:id="rId53"/>
    <p:sldId id="303" r:id="rId54"/>
    <p:sldId id="273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/>
    <p:restoredTop sz="93833"/>
  </p:normalViewPr>
  <p:slideViewPr>
    <p:cSldViewPr snapToGrid="0" snapToObjects="1">
      <p:cViewPr varScale="1">
        <p:scale>
          <a:sx n="92" d="100"/>
          <a:sy n="92" d="100"/>
        </p:scale>
        <p:origin x="17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gif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81.png>
</file>

<file path=ppt/media/image82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7581E8-0B6B-004C-BD46-ECE44211DF43}" type="datetimeFigureOut">
              <a:rPr lang="en-US" smtClean="0"/>
              <a:t>5/6/22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02841B-D332-2E46-A8AB-C6E260B95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10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5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B0894C-D120-104E-B260-DFA02E96D79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06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D86AED-F126-E246-B7C6-A06D5B7A0FB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259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D86AED-F126-E246-B7C6-A06D5B7A0FB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051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D86AED-F126-E246-B7C6-A06D5B7A0FB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25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D86AED-F126-E246-B7C6-A06D5B7A0FB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72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F455-63B6-3A4E-A3CB-E393C10F724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34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866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68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3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52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8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64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9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30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93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68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E1CE1-35E3-2E4A-9379-67864D2E6572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2409E-5868-1847-AB5D-E91D73F73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35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110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png"/><Relationship Id="rId5" Type="http://schemas.openxmlformats.org/officeDocument/2006/relationships/image" Target="../media/image90.png"/><Relationship Id="rId4" Type="http://schemas.openxmlformats.org/officeDocument/2006/relationships/image" Target="../media/image8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gi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904.07785.pdf" TargetMode="External"/><Relationship Id="rId2" Type="http://schemas.openxmlformats.org/officeDocument/2006/relationships/hyperlink" Target="https://towardsdatascience.com/spectral-graph-convolution-explained-and-implemented-step-by-step-2e495b57f8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010.02415" TargetMode="External"/><Relationship Id="rId4" Type="http://schemas.openxmlformats.org/officeDocument/2006/relationships/hyperlink" Target="https://arxiv.org/abs/2006.06885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5506" y="1147764"/>
            <a:ext cx="7772400" cy="1806031"/>
          </a:xfrm>
        </p:spPr>
        <p:txBody>
          <a:bodyPr anchor="ctr">
            <a:normAutofit fontScale="90000"/>
          </a:bodyPr>
          <a:lstStyle/>
          <a:p>
            <a:r>
              <a:rPr lang="en-US" sz="2400" dirty="0"/>
              <a:t>Deep Learning Theory and Applications</a:t>
            </a:r>
            <a:br>
              <a:rPr lang="en-US" dirty="0"/>
            </a:br>
            <a:r>
              <a:rPr lang="en-US" dirty="0"/>
              <a:t>Spectral Graph Convolutional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2706" y="4046235"/>
            <a:ext cx="6858000" cy="1327039"/>
          </a:xfrm>
        </p:spPr>
        <p:txBody>
          <a:bodyPr>
            <a:normAutofit/>
          </a:bodyPr>
          <a:lstStyle/>
          <a:p>
            <a:r>
              <a:rPr lang="en-US" dirty="0"/>
              <a:t>CPSC/AMTH 663</a:t>
            </a:r>
          </a:p>
          <a:p>
            <a:r>
              <a:rPr lang="en-US" dirty="0"/>
              <a:t>CPSC 452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210" y="3819646"/>
            <a:ext cx="1717314" cy="1780219"/>
          </a:xfrm>
          <a:prstGeom prst="rect">
            <a:avLst/>
          </a:prstGeom>
        </p:spPr>
      </p:pic>
      <p:pic>
        <p:nvPicPr>
          <p:cNvPr id="1026" name="Picture 2" descr="https://ypps.yale.edu/sites/default/files/yale_logo.g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85" r="58740" b="37504"/>
          <a:stretch/>
        </p:blipFill>
        <p:spPr bwMode="auto">
          <a:xfrm>
            <a:off x="1897889" y="4148368"/>
            <a:ext cx="1988165" cy="99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64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A365A-ACA4-F94E-B8E0-65189BE87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DFT is a matrix multiplication 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104173C-8917-224F-9DE9-F7E07D7AE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050" y="2421923"/>
            <a:ext cx="9169133" cy="2788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5CA9A9E-3040-1B40-8CFA-AE665BC82AE6}"/>
                  </a:ext>
                </a:extLst>
              </p:cNvPr>
              <p:cNvSpPr txBox="1"/>
              <p:nvPr/>
            </p:nvSpPr>
            <p:spPr>
              <a:xfrm>
                <a:off x="1416728" y="5802823"/>
                <a:ext cx="4937762" cy="2891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is the value of the kth waveform at time index 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5CA9A9E-3040-1B40-8CFA-AE665BC82A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728" y="5802823"/>
                <a:ext cx="4937762" cy="289182"/>
              </a:xfrm>
              <a:prstGeom prst="rect">
                <a:avLst/>
              </a:prstGeom>
              <a:blipFill>
                <a:blip r:embed="rId3"/>
                <a:stretch>
                  <a:fillRect l="-1538" t="-20833" r="-1795" b="-45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4" name="Picture 4">
            <a:extLst>
              <a:ext uri="{FF2B5EF4-FFF2-40B4-BE49-F238E27FC236}">
                <a16:creationId xmlns:a16="http://schemas.microsoft.com/office/drawing/2014/main" id="{E76525E1-8FB8-BA41-BB3D-0B1BF1A25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868" y="5558605"/>
            <a:ext cx="19431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9809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87C0E-F9E4-C94E-B117-2C6F9B141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Fourier transforms have numerous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A9F30-353F-8A4C-B82C-EEBA45E2A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 spectral analysis </a:t>
            </a:r>
          </a:p>
          <a:p>
            <a:r>
              <a:rPr lang="en-US" dirty="0"/>
              <a:t>Solutions of differential equations (heat equation) </a:t>
            </a:r>
          </a:p>
          <a:p>
            <a:r>
              <a:rPr lang="en-US" dirty="0"/>
              <a:t>Audio and image processing</a:t>
            </a:r>
          </a:p>
          <a:p>
            <a:r>
              <a:rPr lang="en-US" dirty="0"/>
              <a:t>…much more</a:t>
            </a:r>
          </a:p>
        </p:txBody>
      </p:sp>
    </p:spTree>
    <p:extLst>
      <p:ext uri="{BB962C8B-B14F-4D97-AF65-F5344CB8AC3E}">
        <p14:creationId xmlns:p14="http://schemas.microsoft.com/office/powerpoint/2010/main" val="3782476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ED44F-AF6D-FF41-A29B-4C98A1EB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Signals on a graph substrate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9807C-0582-904B-B25F-1495F6298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signals have an analogous Graph Fourier Transform </a:t>
            </a:r>
          </a:p>
          <a:p>
            <a:r>
              <a:rPr lang="en-US" dirty="0"/>
              <a:t>Involves using the eigenvectors of the graph Laplacian as the waveforms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BF13E0-3CEF-4349-BAA0-7D25609E1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065" y="2881821"/>
            <a:ext cx="6037870" cy="361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731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Graphs, Degree Matrix, Adjacency Matrix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494" y="2330450"/>
            <a:ext cx="7867356" cy="247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750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Laplacian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difference operator based on the graph adjacency matrix A. </a:t>
                </a:r>
              </a:p>
              <a:p>
                <a:r>
                  <a:rPr lang="en-US" dirty="0"/>
                  <a:t>(</a:t>
                </a:r>
                <a:r>
                  <a:rPr lang="en-US" dirty="0" err="1"/>
                  <a:t>unnormalized</a:t>
                </a:r>
                <a:r>
                  <a:rPr lang="en-US" dirty="0"/>
                  <a:t> Laplacian)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𝐿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𝐷</m:t>
                    </m:r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Degree matrix: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𝑗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dirty="0"/>
                  <a:t> , 0 everywhere else </a:t>
                </a:r>
              </a:p>
              <a:p>
                <a:r>
                  <a:rPr lang="en-US" dirty="0"/>
                  <a:t>(normalized Laplacian)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𝐿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𝐼</m:t>
                    </m:r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−1/2</m:t>
                        </m:r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𝐴𝐷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−1/2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𝐼</m:t>
                    </m:r>
                  </m:oMath>
                </a14:m>
                <a:r>
                  <a:rPr lang="en-US" dirty="0"/>
                  <a:t> is identity</a:t>
                </a:r>
              </a:p>
              <a:p>
                <a:pPr lvl="1"/>
                <a:r>
                  <a:rPr lang="en-US" dirty="0"/>
                  <a:t>Measures how similar a point is to its neighbors </a:t>
                </a:r>
              </a:p>
              <a:p>
                <a:r>
                  <a:rPr lang="en-US" dirty="0"/>
                  <a:t>(random walk Laplacian)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𝐿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𝐼</m:t>
                    </m:r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𝐼</m:t>
                    </m:r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𝑀</m:t>
                    </m:r>
                    <m:r>
                      <a:rPr lang="en-US" b="0" i="0" smtClean="0">
                        <a:latin typeface="Cambria Math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Related to Markovian matrix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3122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03" y="2414426"/>
            <a:ext cx="5461512" cy="37038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261" y="2815118"/>
            <a:ext cx="5652306" cy="3303141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Eigenvectors form a Graph Fourier Spectrum </a:t>
            </a:r>
          </a:p>
        </p:txBody>
      </p:sp>
    </p:spTree>
    <p:extLst>
      <p:ext uri="{BB962C8B-B14F-4D97-AF65-F5344CB8AC3E}">
        <p14:creationId xmlns:p14="http://schemas.microsoft.com/office/powerpoint/2010/main" val="1882043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Laplacian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0301"/>
            <a:ext cx="5747535" cy="46666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Imagine the Graph Laplacian is created from a dataset with features </a:t>
            </a:r>
          </a:p>
          <a:p>
            <a:r>
              <a:rPr lang="en-US" dirty="0"/>
              <a:t>One feature is X </a:t>
            </a:r>
          </a:p>
          <a:p>
            <a:pPr lvl="1"/>
            <a:r>
              <a:rPr lang="en-US" dirty="0"/>
              <a:t>X(</a:t>
            </a:r>
            <a:r>
              <a:rPr lang="en-US" dirty="0" err="1"/>
              <a:t>i</a:t>
            </a:r>
            <a:r>
              <a:rPr lang="en-US" dirty="0"/>
              <a:t>) is X evaluate at node </a:t>
            </a:r>
            <a:r>
              <a:rPr lang="en-US" dirty="0" err="1"/>
              <a:t>i</a:t>
            </a:r>
            <a:endParaRPr lang="en-US" dirty="0"/>
          </a:p>
          <a:p>
            <a:r>
              <a:rPr lang="en-US" dirty="0"/>
              <a:t>First derivative in discrete graph setting is the difference:</a:t>
            </a:r>
          </a:p>
          <a:p>
            <a:pPr lvl="1"/>
            <a:r>
              <a:rPr lang="en-US" dirty="0"/>
              <a:t>d(</a:t>
            </a:r>
            <a:r>
              <a:rPr lang="en-US" dirty="0" err="1"/>
              <a:t>i</a:t>
            </a:r>
            <a:r>
              <a:rPr lang="en-US" dirty="0"/>
              <a:t>)= X(</a:t>
            </a:r>
            <a:r>
              <a:rPr lang="en-US" dirty="0" err="1"/>
              <a:t>i</a:t>
            </a:r>
            <a:r>
              <a:rPr lang="en-US" dirty="0"/>
              <a:t>)-X(i-1)</a:t>
            </a:r>
          </a:p>
          <a:p>
            <a:pPr lvl="1"/>
            <a:r>
              <a:rPr lang="en-US" dirty="0"/>
              <a:t>d(i+1)=X(i+1)-X(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Second derivative</a:t>
            </a:r>
          </a:p>
          <a:p>
            <a:pPr lvl="1"/>
            <a:r>
              <a:rPr lang="en-US" dirty="0"/>
              <a:t>d(i+1)-d(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=X(i+1)-2X(</a:t>
            </a:r>
            <a:r>
              <a:rPr lang="en-US" dirty="0" err="1"/>
              <a:t>i</a:t>
            </a:r>
            <a:r>
              <a:rPr lang="en-US" dirty="0"/>
              <a:t>)+X(i-1)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800" y="1803678"/>
            <a:ext cx="4318000" cy="4025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73411" y="3631962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40921" y="1700962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X(i+1)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501339" y="5182189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X(i-1)</a:t>
            </a:r>
          </a:p>
        </p:txBody>
      </p:sp>
      <p:sp>
        <p:nvSpPr>
          <p:cNvPr id="6" name="Oval 5"/>
          <p:cNvSpPr/>
          <p:nvPr/>
        </p:nvSpPr>
        <p:spPr>
          <a:xfrm>
            <a:off x="8187745" y="2080568"/>
            <a:ext cx="689127" cy="6678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446945" y="3374570"/>
            <a:ext cx="689127" cy="66782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172936" y="4631866"/>
            <a:ext cx="689127" cy="66782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9654635" y="4631866"/>
            <a:ext cx="689127" cy="66782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0343762" y="3374570"/>
            <a:ext cx="689127" cy="66782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684253" y="2070294"/>
            <a:ext cx="689127" cy="66782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337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Based on Adjacency Matrix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438382" y="1844211"/>
                <a:ext cx="3080652" cy="18689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/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/>
                                    <m:e/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/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/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/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/>
                                    <m:e/>
                                    <m:e/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/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  <m:e/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mr-IN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mr-IN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8382" y="1844211"/>
                <a:ext cx="3080652" cy="186897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6481280" y="1844211"/>
                <a:ext cx="3709029" cy="18387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/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−2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−2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/>
                                    <m:e/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/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/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/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/>
                                    <m:e/>
                                    <m:e/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/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−2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  <m:e/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mr-IN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2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mr-IN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−2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1280" y="1844211"/>
                <a:ext cx="3709029" cy="183877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537698" y="4287748"/>
                <a:ext cx="3709029" cy="18387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e>
                                    <m:e/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−1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/>
                                    <m:e/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/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e>
                                    <m:e/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/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e>
                                  </m:mr>
                                  <m:mr>
                                    <m:e/>
                                    <m:e/>
                                    <m:e/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−1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uk-UA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  <m:e/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e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  <m:e/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mr-IN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2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−1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mr-IN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b="0" i="1" smtClean="0">
                                                      <a:latin typeface="Cambria Math" charset="0"/>
                                                    </a:rPr>
                                                    <m:t>2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7698" y="4287748"/>
                <a:ext cx="3709029" cy="183877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729465" y="2763597"/>
            <a:ext cx="433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A=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94819" y="2619886"/>
            <a:ext cx="15575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derivative=</a:t>
            </a:r>
          </a:p>
          <a:p>
            <a:r>
              <a:rPr lang="en-US" dirty="0"/>
              <a:t>A-D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3974" y="5207134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L=D-A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466337" y="4287748"/>
                <a:ext cx="689804" cy="19723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𝑋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(1)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𝑋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(2)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charset="0"/>
                                        </a:rPr>
                                        <m:t>𝑋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(3)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𝑋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(4)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𝑋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(5)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𝑋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(6)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𝑋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(7)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6337" y="4287748"/>
                <a:ext cx="689804" cy="197233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/>
          <p:cNvSpPr txBox="1"/>
          <p:nvPr/>
        </p:nvSpPr>
        <p:spPr>
          <a:xfrm>
            <a:off x="3256908" y="6359704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649074" y="6337446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6352361" y="5135415"/>
                <a:ext cx="61959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𝐿𝑋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361" y="5135415"/>
                <a:ext cx="619592" cy="276999"/>
              </a:xfrm>
              <a:prstGeom prst="rect">
                <a:avLst/>
              </a:prstGeom>
              <a:blipFill rotWithShape="0">
                <a:blip r:embed="rId6"/>
                <a:stretch>
                  <a:fillRect l="-2941" t="-143478" r="-13725" b="-17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7089169" y="5082449"/>
            <a:ext cx="3974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Estimates </a:t>
            </a:r>
            <a:r>
              <a:rPr lang="en-US" dirty="0"/>
              <a:t>smoothness of X at </a:t>
            </a:r>
            <a:r>
              <a:rPr lang="en-US"/>
              <a:t>each point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8466373" y="5576466"/>
                <a:ext cx="102348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𝐿𝑋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6373" y="5576466"/>
                <a:ext cx="1023485" cy="276999"/>
              </a:xfrm>
              <a:prstGeom prst="rect">
                <a:avLst/>
              </a:prstGeom>
              <a:blipFill rotWithShape="0">
                <a:blip r:embed="rId7"/>
                <a:stretch>
                  <a:fillRect l="-2976" t="-4444" r="-4762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/>
          <p:cNvSpPr txBox="1"/>
          <p:nvPr/>
        </p:nvSpPr>
        <p:spPr>
          <a:xfrm>
            <a:off x="6670900" y="5990372"/>
            <a:ext cx="5255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 gives smoothness as a score, lower s is more smooth</a:t>
            </a:r>
          </a:p>
        </p:txBody>
      </p:sp>
    </p:spTree>
    <p:extLst>
      <p:ext uri="{BB962C8B-B14F-4D97-AF65-F5344CB8AC3E}">
        <p14:creationId xmlns:p14="http://schemas.microsoft.com/office/powerpoint/2010/main" val="856196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D38240E-33FD-9F9E-ECC6-F6792088F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199"/>
            <a:ext cx="10016836" cy="4863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F28E61-AB3C-5B00-C331-07A3BBB45BF4}"/>
              </a:ext>
            </a:extLst>
          </p:cNvPr>
          <p:cNvSpPr txBox="1"/>
          <p:nvPr/>
        </p:nvSpPr>
        <p:spPr>
          <a:xfrm>
            <a:off x="1925782" y="6054436"/>
            <a:ext cx="7646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www.seas.upenn.edu</a:t>
            </a:r>
            <a:r>
              <a:rPr lang="en-US"/>
              <a:t>/~ese224/slides/900_graph_signal_processing.pdf</a:t>
            </a:r>
          </a:p>
        </p:txBody>
      </p:sp>
    </p:spTree>
    <p:extLst>
      <p:ext uri="{BB962C8B-B14F-4D97-AF65-F5344CB8AC3E}">
        <p14:creationId xmlns:p14="http://schemas.microsoft.com/office/powerpoint/2010/main" val="102337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are signals on a graph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604" y="1544256"/>
            <a:ext cx="7714212" cy="472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5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11422" cy="1325563"/>
          </a:xfrm>
        </p:spPr>
        <p:txBody>
          <a:bodyPr/>
          <a:lstStyle/>
          <a:p>
            <a:r>
              <a:rPr lang="en-US" dirty="0"/>
              <a:t>Images are a specific sort of graph—grid graph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608" y="2565920"/>
            <a:ext cx="8068345" cy="330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48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3023"/>
            <a:ext cx="10515600" cy="1325563"/>
          </a:xfrm>
        </p:spPr>
        <p:txBody>
          <a:bodyPr/>
          <a:lstStyle/>
          <a:p>
            <a:r>
              <a:rPr lang="en-US" dirty="0"/>
              <a:t>Graph Fourier Transform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95" y="1336060"/>
            <a:ext cx="8988988" cy="537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06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111" y="341601"/>
            <a:ext cx="10895994" cy="64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80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073400" cy="1325563"/>
          </a:xfrm>
        </p:spPr>
        <p:txBody>
          <a:bodyPr/>
          <a:lstStyle/>
          <a:p>
            <a:r>
              <a:rPr lang="en-US" dirty="0"/>
              <a:t>Laplacian </a:t>
            </a:r>
            <a:br>
              <a:rPr lang="en-US" dirty="0"/>
            </a:br>
            <a:r>
              <a:rPr lang="en-US" dirty="0"/>
              <a:t>Eigenvectors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600" y="365125"/>
            <a:ext cx="7603510" cy="611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14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2700" y="1"/>
            <a:ext cx="5207000" cy="914400"/>
          </a:xfrm>
        </p:spPr>
        <p:txBody>
          <a:bodyPr/>
          <a:lstStyle/>
          <a:p>
            <a:r>
              <a:rPr lang="en-US" dirty="0"/>
              <a:t>Subsampled Graph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800626"/>
            <a:ext cx="11264900" cy="617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889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FAD08-AAAF-074E-BCD7-F6C48D54B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</a:t>
            </a:r>
            <a:br>
              <a:rPr lang="en-US" dirty="0"/>
            </a:br>
            <a:r>
              <a:rPr lang="en-US" dirty="0"/>
              <a:t>Graph Filtering </a:t>
            </a:r>
          </a:p>
        </p:txBody>
      </p:sp>
      <p:pic>
        <p:nvPicPr>
          <p:cNvPr id="2050" name="Picture 2" descr="Introduction to Graph Signal Processing | SpringerLink">
            <a:extLst>
              <a:ext uri="{FF2B5EF4-FFF2-40B4-BE49-F238E27FC236}">
                <a16:creationId xmlns:a16="http://schemas.microsoft.com/office/drawing/2014/main" id="{222459ED-C030-E447-B9E7-37081C31F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8664" y="86498"/>
            <a:ext cx="6145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941D21-48CC-7746-9856-843FCC87D2DE}"/>
              </a:ext>
            </a:extLst>
          </p:cNvPr>
          <p:cNvSpPr txBox="1"/>
          <p:nvPr/>
        </p:nvSpPr>
        <p:spPr>
          <a:xfrm flipH="1">
            <a:off x="1062681" y="5115697"/>
            <a:ext cx="3101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Stankovic et al. 2018</a:t>
            </a:r>
          </a:p>
        </p:txBody>
      </p:sp>
    </p:spTree>
    <p:extLst>
      <p:ext uri="{BB962C8B-B14F-4D97-AF65-F5344CB8AC3E}">
        <p14:creationId xmlns:p14="http://schemas.microsoft.com/office/powerpoint/2010/main" val="9108105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FBDE7-879A-1D46-A379-A1AC45D9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92" y="-33476"/>
            <a:ext cx="10515600" cy="1325563"/>
          </a:xfrm>
        </p:spPr>
        <p:txBody>
          <a:bodyPr/>
          <a:lstStyle/>
          <a:p>
            <a:r>
              <a:rPr lang="en-US" dirty="0"/>
              <a:t>General Filter Construction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AE4808-65B4-A84B-B840-DFBE972FB5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1574" y="1292087"/>
                <a:ext cx="10389704" cy="5004146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/>
                  <a:t>Eigendecompose Graph Laplacian 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/>
                            <m:e/>
                            <m:e/>
                          </m:mr>
                          <m:mr>
                            <m:e/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e/>
                          </m:mr>
                          <m:mr>
                            <m:e/>
                            <m:e/>
                            <m:e/>
                          </m:mr>
                        </m:m>
                      </m:e>
                    </m:d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/>
                            <m:e/>
                          </m:mr>
                          <m:mr>
                            <m:e/>
                            <m:e>
                              <m:sSub>
                                <m:sSubPr>
                                  <m:ctrlP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/>
                          </m:mr>
                          <m:mr>
                            <m:e/>
                            <m:e/>
                            <m:e>
                              <m:sSub>
                                <m:sSubPr>
                                  <m:ctrlP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sSup>
                      <m:sSup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</m:mr>
                              <m:mr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e>
                              </m:mr>
                              <m:mr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Modulate and alter eigenvalues 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/>
                            <m:e/>
                            <m:e/>
                          </m:mr>
                          <m:mr>
                            <m:e/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e/>
                          </m:mr>
                          <m:mr>
                            <m:e/>
                            <m:e/>
                            <m:e/>
                          </m:mr>
                        </m:m>
                      </m:e>
                    </m:d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e/>
                            <m:e/>
                          </m:mr>
                          <m:mr>
                            <m:e/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e/>
                          </m:mr>
                          <m:mr>
                            <m:e/>
                            <m:e/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</m:m>
                      </m:e>
                    </m:d>
                    <m:sSup>
                      <m:sSup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</m:mr>
                              <m:mr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e>
                              </m:mr>
                              <m:mr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Apply it to the signal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𝑈𝐻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AE4808-65B4-A84B-B840-DFBE972FB5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1574" y="1292087"/>
                <a:ext cx="10389704" cy="5004146"/>
              </a:xfrm>
              <a:blipFill>
                <a:blip r:embed="rId3"/>
                <a:stretch>
                  <a:fillRect l="-855" t="-1772" b="-20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8630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itle 1"/>
          <p:cNvSpPr txBox="1">
            <a:spLocks noGrp="1"/>
          </p:cNvSpPr>
          <p:nvPr>
            <p:ph type="title"/>
          </p:nvPr>
        </p:nvSpPr>
        <p:spPr>
          <a:xfrm>
            <a:off x="2152650" y="365129"/>
            <a:ext cx="8387013" cy="1325564"/>
          </a:xfrm>
          <a:prstGeom prst="rect">
            <a:avLst/>
          </a:prstGeom>
        </p:spPr>
        <p:txBody>
          <a:bodyPr/>
          <a:lstStyle/>
          <a:p>
            <a:r>
              <a:rPr dirty="0"/>
              <a:t>Data </a:t>
            </a:r>
            <a:r>
              <a:rPr lang="en-US" dirty="0"/>
              <a:t>signals are low frequency</a:t>
            </a:r>
            <a:r>
              <a:rPr dirty="0"/>
              <a:t>, Nois</a:t>
            </a:r>
            <a:r>
              <a:rPr lang="en-US" dirty="0"/>
              <a:t>y</a:t>
            </a:r>
            <a:r>
              <a:rPr dirty="0"/>
              <a:t> </a:t>
            </a:r>
            <a:r>
              <a:rPr lang="en-US" dirty="0"/>
              <a:t>can be high frequency</a:t>
            </a:r>
            <a:endParaRPr dirty="0"/>
          </a:p>
        </p:txBody>
      </p:sp>
      <p:pic>
        <p:nvPicPr>
          <p:cNvPr id="230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946" y="1909010"/>
            <a:ext cx="1436037" cy="42468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Picture 4" descr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655" y="1909010"/>
            <a:ext cx="1354057" cy="42468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icture 5" descr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7892" y="1850439"/>
            <a:ext cx="1453579" cy="4363954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TextBox 6"/>
          <p:cNvSpPr txBox="1"/>
          <p:nvPr/>
        </p:nvSpPr>
        <p:spPr>
          <a:xfrm>
            <a:off x="2024470" y="6220488"/>
            <a:ext cx="57325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Can take off noise by taking off </a:t>
            </a:r>
            <a:r>
              <a:rPr lang="en-US"/>
              <a:t>high frequency </a:t>
            </a:r>
            <a:r>
              <a:t>eigenvectors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36568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7DD74-06C1-5045-BCB2-AD71D06D4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Low-pass filter</a:t>
            </a:r>
          </a:p>
        </p:txBody>
      </p:sp>
      <p:pic>
        <p:nvPicPr>
          <p:cNvPr id="1026" name="Picture 2" descr="What Is a Low Pass Filter? A Tutorial on the Basics of Passive RC Filters -  Technical Articles">
            <a:extLst>
              <a:ext uri="{FF2B5EF4-FFF2-40B4-BE49-F238E27FC236}">
                <a16:creationId xmlns:a16="http://schemas.microsoft.com/office/drawing/2014/main" id="{D1A437C8-178B-8242-B52C-8F29C96B9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551" y="1909420"/>
            <a:ext cx="5577016" cy="4182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DC14C7-4F03-604A-8C5B-D408F8BAE233}"/>
              </a:ext>
            </a:extLst>
          </p:cNvPr>
          <p:cNvSpPr/>
          <p:nvPr/>
        </p:nvSpPr>
        <p:spPr>
          <a:xfrm>
            <a:off x="2483709" y="1690688"/>
            <a:ext cx="3262183" cy="2193023"/>
          </a:xfrm>
          <a:prstGeom prst="rect">
            <a:avLst/>
          </a:prstGeom>
          <a:noFill/>
          <a:ln w="317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7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FBDE7-879A-1D46-A379-A1AC45D9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92" y="-33476"/>
            <a:ext cx="10515600" cy="1325563"/>
          </a:xfrm>
        </p:spPr>
        <p:txBody>
          <a:bodyPr/>
          <a:lstStyle/>
          <a:p>
            <a:r>
              <a:rPr lang="en-US" dirty="0"/>
              <a:t>Example of a low pass filter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AE4808-65B4-A84B-B840-DFBE972FB5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01148" y="1119092"/>
                <a:ext cx="10389704" cy="5004146"/>
              </a:xfrm>
            </p:spPr>
            <p:txBody>
              <a:bodyPr>
                <a:normAutofit/>
              </a:bodyPr>
              <a:lstStyle/>
              <a:p>
                <a:endParaRPr lang="en-US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e/>
                            <m:e/>
                          </m:mr>
                          <m:mr>
                            <m:e/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e/>
                          </m:mr>
                          <m:mr>
                            <m:e/>
                            <m:e/>
                            <m:e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</m:m>
                      </m:e>
                    </m:d>
                    <m:sSup>
                      <m:sSup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</m:mr>
                              <m:mr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e>
                              </m:mr>
                              <m:mr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e>
                                  <m:r>
                                    <a:rPr 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b="0" dirty="0">
                  <a:solidFill>
                    <a:schemeClr val="tx1"/>
                  </a:solidFill>
                </a:endParaRP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Applying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𝑈𝐻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would diminish high frequency components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AE4808-65B4-A84B-B840-DFBE972FB5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01148" y="1119092"/>
                <a:ext cx="10389704" cy="5004146"/>
              </a:xfrm>
              <a:blipFill>
                <a:blip r:embed="rId3"/>
                <a:stretch>
                  <a:fillRect l="-1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6299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</a:t>
            </a:r>
            <a:r>
              <a:rPr lang="en-US" dirty="0" err="1"/>
              <a:t>Denoising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813" y="1690688"/>
            <a:ext cx="7625770" cy="484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69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general graph structures </a:t>
            </a:r>
          </a:p>
        </p:txBody>
      </p:sp>
      <p:pic>
        <p:nvPicPr>
          <p:cNvPr id="2054" name="Picture 6" descr="https://miro.medium.com/max/998/1*7gTYWMdCajX75IVuC60W5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065" y="2116899"/>
            <a:ext cx="8343951" cy="3494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9017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Spectral Convolution MNIST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924050"/>
            <a:ext cx="88392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0720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Learned Graph Spectral Filters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650" y="2000250"/>
            <a:ext cx="88773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6767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CCAB6-C821-1843-9131-795E011A6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89F1E-A34D-D34D-9C64-06D44E7A4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Problem 1</a:t>
            </a:r>
            <a:r>
              <a:rPr lang="en-US" dirty="0"/>
              <a:t>: The filters are no longer localized operations</a:t>
            </a:r>
          </a:p>
          <a:p>
            <a:pPr lvl="1"/>
            <a:r>
              <a:rPr lang="en-US" dirty="0"/>
              <a:t>They are operating globally based on frequency characteristics</a:t>
            </a:r>
          </a:p>
          <a:p>
            <a:r>
              <a:rPr lang="en-US" dirty="0"/>
              <a:t>Fix: To localize in the spatial domain you need smoothness in the Fourier domain </a:t>
            </a:r>
          </a:p>
          <a:p>
            <a:pPr lvl="1"/>
            <a:r>
              <a:rPr lang="en-US" dirty="0"/>
              <a:t>Smoothness achieved by restricting filters to polynomial filters with K coefficients</a:t>
            </a:r>
          </a:p>
          <a:p>
            <a:pPr lvl="1"/>
            <a:r>
              <a:rPr lang="en-US" dirty="0"/>
              <a:t>K coefficients gives K-node localization!</a:t>
            </a:r>
          </a:p>
          <a:p>
            <a:r>
              <a:rPr lang="en-US" dirty="0"/>
              <a:t>Fix 2: Use wavelet filters instead of </a:t>
            </a:r>
            <a:r>
              <a:rPr lang="en-US" dirty="0" err="1"/>
              <a:t>fourier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Wavelets are localized in time and space</a:t>
            </a:r>
          </a:p>
          <a:p>
            <a:r>
              <a:rPr lang="en-US" b="1" dirty="0"/>
              <a:t>Problem 2: </a:t>
            </a:r>
            <a:r>
              <a:rPr lang="en-US" dirty="0"/>
              <a:t>Fourier transform is expensive, </a:t>
            </a:r>
            <a:r>
              <a:rPr lang="en-US" dirty="0" err="1"/>
              <a:t>eigendecomposition</a:t>
            </a:r>
            <a:r>
              <a:rPr lang="en-US" dirty="0"/>
              <a:t> of an </a:t>
            </a:r>
            <a:r>
              <a:rPr lang="en-US" dirty="0" err="1"/>
              <a:t>NxN</a:t>
            </a:r>
            <a:r>
              <a:rPr lang="en-US" dirty="0"/>
              <a:t> matrix each time</a:t>
            </a:r>
          </a:p>
          <a:p>
            <a:r>
              <a:rPr lang="en-US" dirty="0"/>
              <a:t>Fix: Chebyshev approximation</a:t>
            </a:r>
          </a:p>
          <a:p>
            <a:r>
              <a:rPr lang="en-US" dirty="0"/>
              <a:t>Fix2: Diffusion based operations</a:t>
            </a:r>
          </a:p>
        </p:txBody>
      </p:sp>
    </p:spTree>
    <p:extLst>
      <p:ext uri="{BB962C8B-B14F-4D97-AF65-F5344CB8AC3E}">
        <p14:creationId xmlns:p14="http://schemas.microsoft.com/office/powerpoint/2010/main" val="33153528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filter coefficients</a:t>
            </a:r>
          </a:p>
        </p:txBody>
      </p:sp>
      <p:pic>
        <p:nvPicPr>
          <p:cNvPr id="2050" name="Picture 2" descr="https://miro.medium.com/max/1664/1*sZoZfh6faYLBm7_Nq3xrQ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213350"/>
            <a:ext cx="79248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miro.medium.com/max/1728/1*DJWQBxMX3hZz85pKhma34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8229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1688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Chebyshev Polynomials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5706"/>
            <a:ext cx="10515600" cy="4351338"/>
          </a:xfrm>
        </p:spPr>
        <p:txBody>
          <a:bodyPr/>
          <a:lstStyle/>
          <a:p>
            <a:r>
              <a:rPr lang="en-US" dirty="0"/>
              <a:t>Avoiding </a:t>
            </a:r>
            <a:r>
              <a:rPr lang="en-US" dirty="0" err="1"/>
              <a:t>eigendecomposition</a:t>
            </a:r>
            <a:r>
              <a:rPr lang="en-US" dirty="0"/>
              <a:t> which is expensive</a:t>
            </a:r>
          </a:p>
          <a:p>
            <a:r>
              <a:rPr lang="en-US" dirty="0"/>
              <a:t>Chebyshev polynomials of the graph Laplacian defined recursively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3035300"/>
            <a:ext cx="4838700" cy="1066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762" y="4655582"/>
            <a:ext cx="6425692" cy="5778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68400" y="4800600"/>
            <a:ext cx="23475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Spectral Filters</a:t>
            </a:r>
          </a:p>
          <a:p>
            <a:endParaRPr lang="en-US" dirty="0"/>
          </a:p>
          <a:p>
            <a:r>
              <a:rPr lang="en-US" dirty="0"/>
              <a:t>Polynomial Filters </a:t>
            </a:r>
          </a:p>
          <a:p>
            <a:endParaRPr lang="en-US" dirty="0"/>
          </a:p>
          <a:p>
            <a:r>
              <a:rPr lang="en-US" dirty="0"/>
              <a:t>Chebyshev Filters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50" y="5177314"/>
            <a:ext cx="1714500" cy="609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4762" y="5837714"/>
            <a:ext cx="18161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426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Chebyshev Basis</a:t>
            </a:r>
          </a:p>
        </p:txBody>
      </p:sp>
      <p:pic>
        <p:nvPicPr>
          <p:cNvPr id="1026" name="Picture 2" descr="https://miro.medium.com/max/1728/1*SGSYcSA5WqGYPYDwKTQT1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2095500"/>
            <a:ext cx="8229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41428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71C9A-8CB1-8049-8A45-F24609000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Summarized Architecture of GCN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2122F7-D578-2143-8DD9-AB5D710B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529" y="1920374"/>
            <a:ext cx="91821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5530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Molecular properties by encoding molecules as graphs</a:t>
            </a:r>
          </a:p>
        </p:txBody>
      </p:sp>
      <p:pic>
        <p:nvPicPr>
          <p:cNvPr id="3074" name="Picture 2" descr="https://miro.medium.com/max/1304/1*YjmaYuWldV2yFH1TvPvNNw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476500"/>
            <a:ext cx="621030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F9E8E1-CDCA-564B-85B0-48B4BF077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500" y="3319462"/>
            <a:ext cx="42545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7183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0AA6A-0156-A74B-83EA-4E2A00C8B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vs Local Frequency Domain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5403D-5954-5D4A-88C4-590849152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Fourier transforms capture global frequency information, frequencies that persist over the entire length of the signal </a:t>
            </a:r>
          </a:p>
          <a:p>
            <a:r>
              <a:rPr lang="en-US" dirty="0"/>
              <a:t>What about small bursts of frequency changes?</a:t>
            </a:r>
          </a:p>
          <a:p>
            <a:r>
              <a:rPr lang="en-US" dirty="0"/>
              <a:t>Uneven frequency distributions over time?</a:t>
            </a:r>
          </a:p>
          <a:p>
            <a:r>
              <a:rPr lang="en-US" dirty="0"/>
              <a:t>These might benefit from a more localized frequency domain analysis </a:t>
            </a:r>
          </a:p>
        </p:txBody>
      </p:sp>
    </p:spTree>
    <p:extLst>
      <p:ext uri="{BB962C8B-B14F-4D97-AF65-F5344CB8AC3E}">
        <p14:creationId xmlns:p14="http://schemas.microsoft.com/office/powerpoint/2010/main" val="23967896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0C541-DA51-AB42-84FB-3997926D5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Wavelets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9D775-21A5-AE44-8B89-2B6E8BE1A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a sine or cosine function a wavelet is a localized oscillation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691219-2DAE-F34C-ACCE-CF6ED70C2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46" y="2692144"/>
            <a:ext cx="45466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17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2587" y="852836"/>
            <a:ext cx="8821356" cy="5112092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Recall: CNNs use three basic ideas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Local receptive fields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Problem: There is no clearly defined direction or method of translation over a graph (cannot cleanly slide a convolution)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Shared weights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Pooling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Could potentially be achieved with graph clustering!</a:t>
            </a:r>
          </a:p>
        </p:txBody>
      </p:sp>
    </p:spTree>
    <p:extLst>
      <p:ext uri="{BB962C8B-B14F-4D97-AF65-F5344CB8AC3E}">
        <p14:creationId xmlns:p14="http://schemas.microsoft.com/office/powerpoint/2010/main" val="20404559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085F8-DF90-1A4E-B407-0203D9DC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wavelets 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833EE6F8-A626-7047-A263-D1AE732CD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10" y="1690688"/>
            <a:ext cx="12192000" cy="414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08347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FE000-0C01-3540-9B30-432BE68D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Shifting wavelets in time </a:t>
            </a: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66B3095E-0D06-5143-93CA-74320ED5D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310" y="1854636"/>
            <a:ext cx="12192000" cy="4119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0064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167D6-4655-F648-BC88-A18F88332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Wavelet Transform 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6E6DF8A-FB10-2247-BB4C-C82C9B5B6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464" y="1667562"/>
            <a:ext cx="6433751" cy="482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3982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2FF6E-07D9-D544-8E41-8BDB543C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Wavelet Transform 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88BD273-78A8-D24F-8BB3-F5892652F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38547"/>
            <a:ext cx="10758616" cy="1997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08153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04CC4-C528-E040-888C-602B59A6A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Application peak detection in EEG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6422F48-084F-8749-821E-B1976C104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72123"/>
            <a:ext cx="9634151" cy="3936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50264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F09BC-370C-F349-B693-A9F0B6A31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361" y="264458"/>
            <a:ext cx="10515600" cy="1325564"/>
          </a:xfrm>
        </p:spPr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Diffusion Operator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38B08B3-C061-A04D-A8E7-E06E534DF3C1}"/>
              </a:ext>
            </a:extLst>
          </p:cNvPr>
          <p:cNvGrpSpPr/>
          <p:nvPr/>
        </p:nvGrpSpPr>
        <p:grpSpPr>
          <a:xfrm>
            <a:off x="1109960" y="2256720"/>
            <a:ext cx="5170203" cy="3101399"/>
            <a:chOff x="1003852" y="1770196"/>
            <a:chExt cx="5170203" cy="310139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454DE642-C273-F547-A0CC-C545E5CF1E0A}"/>
                </a:ext>
              </a:extLst>
            </p:cNvPr>
            <p:cNvGrpSpPr/>
            <p:nvPr/>
          </p:nvGrpSpPr>
          <p:grpSpPr>
            <a:xfrm>
              <a:off x="1003852" y="2166730"/>
              <a:ext cx="4694582" cy="2266124"/>
              <a:chOff x="1003852" y="2166730"/>
              <a:chExt cx="4694582" cy="2266124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5F7ADE99-DFF6-D444-82E0-F1263299BF8F}"/>
                  </a:ext>
                </a:extLst>
              </p:cNvPr>
              <p:cNvSpPr/>
              <p:nvPr/>
            </p:nvSpPr>
            <p:spPr>
              <a:xfrm>
                <a:off x="1003852" y="2445026"/>
                <a:ext cx="248478" cy="24847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47B78200-BC74-8F49-861D-87774ECAE2EB}"/>
                  </a:ext>
                </a:extLst>
              </p:cNvPr>
              <p:cNvSpPr/>
              <p:nvPr/>
            </p:nvSpPr>
            <p:spPr>
              <a:xfrm>
                <a:off x="1633330" y="3859696"/>
                <a:ext cx="248478" cy="24847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B74B4BA9-DDBE-584B-9AE8-3BDF98B74603}"/>
                  </a:ext>
                </a:extLst>
              </p:cNvPr>
              <p:cNvSpPr/>
              <p:nvPr/>
            </p:nvSpPr>
            <p:spPr>
              <a:xfrm>
                <a:off x="2766391" y="2693504"/>
                <a:ext cx="248478" cy="248478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1A86D647-6FD6-B849-8AAF-18F2F803C097}"/>
                  </a:ext>
                </a:extLst>
              </p:cNvPr>
              <p:cNvSpPr/>
              <p:nvPr/>
            </p:nvSpPr>
            <p:spPr>
              <a:xfrm>
                <a:off x="4108173" y="2166730"/>
                <a:ext cx="248478" cy="24847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53DA816-025B-3D4B-BCAF-FB773B36AB47}"/>
                  </a:ext>
                </a:extLst>
              </p:cNvPr>
              <p:cNvSpPr/>
              <p:nvPr/>
            </p:nvSpPr>
            <p:spPr>
              <a:xfrm>
                <a:off x="3859695" y="4184376"/>
                <a:ext cx="248478" cy="24847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81054CEF-317B-5A4C-8429-6BD0477FEE21}"/>
                  </a:ext>
                </a:extLst>
              </p:cNvPr>
              <p:cNvSpPr/>
              <p:nvPr/>
            </p:nvSpPr>
            <p:spPr>
              <a:xfrm>
                <a:off x="5449956" y="3304761"/>
                <a:ext cx="248478" cy="24847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8799362-9292-6446-B899-184C3C89C898}"/>
                  </a:ext>
                </a:extLst>
              </p:cNvPr>
              <p:cNvSpPr/>
              <p:nvPr/>
            </p:nvSpPr>
            <p:spPr>
              <a:xfrm>
                <a:off x="3983934" y="3175553"/>
                <a:ext cx="248478" cy="24847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6FBF9A48-7536-C440-8F56-15056951AECC}"/>
                  </a:ext>
                </a:extLst>
              </p:cNvPr>
              <p:cNvCxnSpPr>
                <a:cxnSpLocks/>
                <a:stCxn id="38" idx="6"/>
                <a:endCxn id="40" idx="2"/>
              </p:cNvCxnSpPr>
              <p:nvPr/>
            </p:nvCxnSpPr>
            <p:spPr>
              <a:xfrm>
                <a:off x="1252329" y="2569265"/>
                <a:ext cx="1517904" cy="248478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BFC1C6A0-AD5A-0245-B579-CB4143371C41}"/>
                  </a:ext>
                </a:extLst>
              </p:cNvPr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1128091" y="2693504"/>
                <a:ext cx="541628" cy="1202581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02460356-F453-9749-8A94-58C828F883C5}"/>
                  </a:ext>
                </a:extLst>
              </p:cNvPr>
              <p:cNvCxnSpPr>
                <a:cxnSpLocks/>
                <a:stCxn id="39" idx="7"/>
                <a:endCxn id="40" idx="3"/>
              </p:cNvCxnSpPr>
              <p:nvPr/>
            </p:nvCxnSpPr>
            <p:spPr>
              <a:xfrm flipV="1">
                <a:off x="1845419" y="2905593"/>
                <a:ext cx="957361" cy="990492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034BCC08-0503-7F44-AC4D-6BD34F40EA84}"/>
                  </a:ext>
                </a:extLst>
              </p:cNvPr>
              <p:cNvCxnSpPr>
                <a:cxnSpLocks/>
                <a:endCxn id="42" idx="2"/>
              </p:cNvCxnSpPr>
              <p:nvPr/>
            </p:nvCxnSpPr>
            <p:spPr>
              <a:xfrm>
                <a:off x="1856904" y="4060137"/>
                <a:ext cx="2002791" cy="248478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DFEDE522-43AB-944D-BAB9-7ACFAF106D65}"/>
                  </a:ext>
                </a:extLst>
              </p:cNvPr>
              <p:cNvCxnSpPr>
                <a:cxnSpLocks/>
                <a:stCxn id="40" idx="5"/>
                <a:endCxn id="44" idx="2"/>
              </p:cNvCxnSpPr>
              <p:nvPr/>
            </p:nvCxnSpPr>
            <p:spPr>
              <a:xfrm>
                <a:off x="2978480" y="2905593"/>
                <a:ext cx="1005454" cy="394199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3FD382C5-D318-5343-A4B9-E5F2429F4909}"/>
                  </a:ext>
                </a:extLst>
              </p:cNvPr>
              <p:cNvCxnSpPr>
                <a:cxnSpLocks/>
                <a:stCxn id="41" idx="3"/>
                <a:endCxn id="40" idx="7"/>
              </p:cNvCxnSpPr>
              <p:nvPr/>
            </p:nvCxnSpPr>
            <p:spPr>
              <a:xfrm flipH="1">
                <a:off x="2978480" y="2378819"/>
                <a:ext cx="1166082" cy="351074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48E53FF0-5BE6-4C44-A7D3-1E387B52AE20}"/>
                  </a:ext>
                </a:extLst>
              </p:cNvPr>
              <p:cNvCxnSpPr>
                <a:cxnSpLocks/>
                <a:stCxn id="41" idx="4"/>
                <a:endCxn id="44" idx="0"/>
              </p:cNvCxnSpPr>
              <p:nvPr/>
            </p:nvCxnSpPr>
            <p:spPr>
              <a:xfrm flipH="1">
                <a:off x="4108173" y="2415208"/>
                <a:ext cx="124239" cy="760345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27F5D5E8-5903-E643-837F-8DD3420DB43A}"/>
                  </a:ext>
                </a:extLst>
              </p:cNvPr>
              <p:cNvCxnSpPr>
                <a:cxnSpLocks/>
                <a:endCxn id="43" idx="2"/>
              </p:cNvCxnSpPr>
              <p:nvPr/>
            </p:nvCxnSpPr>
            <p:spPr>
              <a:xfrm>
                <a:off x="4230436" y="3299792"/>
                <a:ext cx="1219520" cy="129208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1CF6A87-5CEE-F648-BF9F-B696A3937A0C}"/>
                  </a:ext>
                </a:extLst>
              </p:cNvPr>
              <p:cNvCxnSpPr>
                <a:cxnSpLocks/>
                <a:endCxn id="43" idx="4"/>
              </p:cNvCxnSpPr>
              <p:nvPr/>
            </p:nvCxnSpPr>
            <p:spPr>
              <a:xfrm flipV="1">
                <a:off x="4081244" y="3553239"/>
                <a:ext cx="1492951" cy="785758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78E650BF-BEA9-3E40-A009-0CF9FE3F42AF}"/>
                  </a:ext>
                </a:extLst>
              </p:cNvPr>
              <p:cNvCxnSpPr>
                <a:cxnSpLocks/>
                <a:endCxn id="43" idx="1"/>
              </p:cNvCxnSpPr>
              <p:nvPr/>
            </p:nvCxnSpPr>
            <p:spPr>
              <a:xfrm>
                <a:off x="4350058" y="2353608"/>
                <a:ext cx="1136287" cy="987542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69E620B-376A-B24D-88A5-8248763BE453}"/>
                </a:ext>
              </a:extLst>
            </p:cNvPr>
            <p:cNvSpPr txBox="1"/>
            <p:nvPr/>
          </p:nvSpPr>
          <p:spPr>
            <a:xfrm>
              <a:off x="1128091" y="216673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D9A4E0-3BFE-C94C-A21D-FDB6B731CA26}"/>
                </a:ext>
              </a:extLst>
            </p:cNvPr>
            <p:cNvSpPr txBox="1"/>
            <p:nvPr/>
          </p:nvSpPr>
          <p:spPr>
            <a:xfrm>
              <a:off x="2704885" y="226956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E054CB6-59FB-5C4F-A554-1CD5EE12F920}"/>
                </a:ext>
              </a:extLst>
            </p:cNvPr>
            <p:cNvSpPr txBox="1"/>
            <p:nvPr/>
          </p:nvSpPr>
          <p:spPr>
            <a:xfrm>
              <a:off x="3993719" y="177019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4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B14435E-66A3-1D46-8F51-C31AAA9CAEFD}"/>
                </a:ext>
              </a:extLst>
            </p:cNvPr>
            <p:cNvSpPr txBox="1"/>
            <p:nvPr/>
          </p:nvSpPr>
          <p:spPr>
            <a:xfrm>
              <a:off x="5872369" y="305469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3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7420FC3-A3BE-4946-B760-0488D6917156}"/>
                </a:ext>
              </a:extLst>
            </p:cNvPr>
            <p:cNvSpPr txBox="1"/>
            <p:nvPr/>
          </p:nvSpPr>
          <p:spPr>
            <a:xfrm>
              <a:off x="3892361" y="336360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5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B5FA98A-26B6-7349-B1D5-7DCCD3930601}"/>
                </a:ext>
              </a:extLst>
            </p:cNvPr>
            <p:cNvSpPr txBox="1"/>
            <p:nvPr/>
          </p:nvSpPr>
          <p:spPr>
            <a:xfrm>
              <a:off x="3892361" y="450226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7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8E0CC3D-E98F-B34F-B7EB-84E6F0DB8347}"/>
                </a:ext>
              </a:extLst>
            </p:cNvPr>
            <p:cNvSpPr txBox="1"/>
            <p:nvPr/>
          </p:nvSpPr>
          <p:spPr>
            <a:xfrm>
              <a:off x="1292588" y="413634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6</a:t>
              </a:r>
            </a:p>
          </p:txBody>
        </p:sp>
      </p:grpSp>
      <p:sp>
        <p:nvSpPr>
          <p:cNvPr id="55" name="Freeform 54">
            <a:extLst>
              <a:ext uri="{FF2B5EF4-FFF2-40B4-BE49-F238E27FC236}">
                <a16:creationId xmlns:a16="http://schemas.microsoft.com/office/drawing/2014/main" id="{ED7CF4FF-9807-4C47-971B-8EA8B9369811}"/>
              </a:ext>
            </a:extLst>
          </p:cNvPr>
          <p:cNvSpPr/>
          <p:nvPr/>
        </p:nvSpPr>
        <p:spPr>
          <a:xfrm>
            <a:off x="2496247" y="2492626"/>
            <a:ext cx="855003" cy="351074"/>
          </a:xfrm>
          <a:custGeom>
            <a:avLst/>
            <a:gdLst>
              <a:gd name="connsiteX0" fmla="*/ 0 w 1481071"/>
              <a:gd name="connsiteY0" fmla="*/ 540944 h 587218"/>
              <a:gd name="connsiteX1" fmla="*/ 373488 w 1481071"/>
              <a:gd name="connsiteY1" fmla="*/ 528065 h 587218"/>
              <a:gd name="connsiteX2" fmla="*/ 618186 w 1481071"/>
              <a:gd name="connsiteY2" fmla="*/ 31 h 587218"/>
              <a:gd name="connsiteX3" fmla="*/ 965916 w 1481071"/>
              <a:gd name="connsiteY3" fmla="*/ 553823 h 587218"/>
              <a:gd name="connsiteX4" fmla="*/ 1481071 w 1481071"/>
              <a:gd name="connsiteY4" fmla="*/ 528065 h 587218"/>
              <a:gd name="connsiteX5" fmla="*/ 1481071 w 1481071"/>
              <a:gd name="connsiteY5" fmla="*/ 528065 h 587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1071" h="587218">
                <a:moveTo>
                  <a:pt x="0" y="540944"/>
                </a:moveTo>
                <a:cubicBezTo>
                  <a:pt x="135228" y="579580"/>
                  <a:pt x="270457" y="618217"/>
                  <a:pt x="373488" y="528065"/>
                </a:cubicBezTo>
                <a:cubicBezTo>
                  <a:pt x="476519" y="437913"/>
                  <a:pt x="519448" y="-4262"/>
                  <a:pt x="618186" y="31"/>
                </a:cubicBezTo>
                <a:cubicBezTo>
                  <a:pt x="716924" y="4324"/>
                  <a:pt x="822102" y="465817"/>
                  <a:pt x="965916" y="553823"/>
                </a:cubicBezTo>
                <a:cubicBezTo>
                  <a:pt x="1109730" y="641829"/>
                  <a:pt x="1481071" y="528065"/>
                  <a:pt x="1481071" y="528065"/>
                </a:cubicBezTo>
                <a:lnTo>
                  <a:pt x="1481071" y="528065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B4A6C7B-43B2-6948-86A2-68FBCF5C2F30}"/>
              </a:ext>
            </a:extLst>
          </p:cNvPr>
          <p:cNvSpPr txBox="1"/>
          <p:nvPr/>
        </p:nvSpPr>
        <p:spPr>
          <a:xfrm>
            <a:off x="1826526" y="2732075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008902B-2CA2-FA4B-B259-0F3E3A6762A0}"/>
              </a:ext>
            </a:extLst>
          </p:cNvPr>
          <p:cNvSpPr txBox="1"/>
          <p:nvPr/>
        </p:nvSpPr>
        <p:spPr>
          <a:xfrm>
            <a:off x="2430207" y="385012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0.2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D177B8A-E7B6-744C-BFDA-AE886F5F3D95}"/>
              </a:ext>
            </a:extLst>
          </p:cNvPr>
          <p:cNvSpPr txBox="1"/>
          <p:nvPr/>
        </p:nvSpPr>
        <p:spPr>
          <a:xfrm>
            <a:off x="3369280" y="256221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0.2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A42086D-A5B2-D64C-AE30-7ED560DB4D1C}"/>
              </a:ext>
            </a:extLst>
          </p:cNvPr>
          <p:cNvSpPr txBox="1"/>
          <p:nvPr/>
        </p:nvSpPr>
        <p:spPr>
          <a:xfrm>
            <a:off x="3427837" y="319501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0.2</a:t>
            </a:r>
          </a:p>
        </p:txBody>
      </p:sp>
      <p:sp>
        <p:nvSpPr>
          <p:cNvPr id="88" name="Rectangle 1">
            <a:extLst>
              <a:ext uri="{FF2B5EF4-FFF2-40B4-BE49-F238E27FC236}">
                <a16:creationId xmlns:a16="http://schemas.microsoft.com/office/drawing/2014/main" id="{F76B8889-0C60-874B-A900-DD280CE536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0452" y="19744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91" name="Table 90">
            <a:extLst>
              <a:ext uri="{FF2B5EF4-FFF2-40B4-BE49-F238E27FC236}">
                <a16:creationId xmlns:a16="http://schemas.microsoft.com/office/drawing/2014/main" id="{0FF06931-FDD5-FE4E-A6C2-53202096D8B5}"/>
              </a:ext>
            </a:extLst>
          </p:cNvPr>
          <p:cNvGraphicFramePr>
            <a:graphicFrameLocks noGrp="1"/>
          </p:cNvGraphicFramePr>
          <p:nvPr/>
        </p:nvGraphicFramePr>
        <p:xfrm>
          <a:off x="6822345" y="568211"/>
          <a:ext cx="4676775" cy="2631440"/>
        </p:xfrm>
        <a:graphic>
          <a:graphicData uri="http://schemas.openxmlformats.org/drawingml/2006/table">
            <a:tbl>
              <a:tblPr/>
              <a:tblGrid>
                <a:gridCol w="695325">
                  <a:extLst>
                    <a:ext uri="{9D8B030D-6E8A-4147-A177-3AD203B41FA5}">
                      <a16:colId xmlns:a16="http://schemas.microsoft.com/office/drawing/2014/main" val="4177913614"/>
                    </a:ext>
                  </a:extLst>
                </a:gridCol>
                <a:gridCol w="704850">
                  <a:extLst>
                    <a:ext uri="{9D8B030D-6E8A-4147-A177-3AD203B41FA5}">
                      <a16:colId xmlns:a16="http://schemas.microsoft.com/office/drawing/2014/main" val="1034811207"/>
                    </a:ext>
                  </a:extLst>
                </a:gridCol>
                <a:gridCol w="704850">
                  <a:extLst>
                    <a:ext uri="{9D8B030D-6E8A-4147-A177-3AD203B41FA5}">
                      <a16:colId xmlns:a16="http://schemas.microsoft.com/office/drawing/2014/main" val="2628552351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194991099"/>
                    </a:ext>
                  </a:extLst>
                </a:gridCol>
                <a:gridCol w="704850">
                  <a:extLst>
                    <a:ext uri="{9D8B030D-6E8A-4147-A177-3AD203B41FA5}">
                      <a16:colId xmlns:a16="http://schemas.microsoft.com/office/drawing/2014/main" val="370004678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3332290273"/>
                    </a:ext>
                  </a:extLst>
                </a:gridCol>
                <a:gridCol w="476250">
                  <a:extLst>
                    <a:ext uri="{9D8B030D-6E8A-4147-A177-3AD203B41FA5}">
                      <a16:colId xmlns:a16="http://schemas.microsoft.com/office/drawing/2014/main" val="1683391670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690859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2182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245209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366199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4881235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483764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7744814"/>
                  </a:ext>
                </a:extLst>
              </a:tr>
            </a:tbl>
          </a:graphicData>
        </a:graphic>
      </p:graphicFrame>
      <p:sp>
        <p:nvSpPr>
          <p:cNvPr id="92" name="Rectangle 2">
            <a:extLst>
              <a:ext uri="{FF2B5EF4-FFF2-40B4-BE49-F238E27FC236}">
                <a16:creationId xmlns:a16="http://schemas.microsoft.com/office/drawing/2014/main" id="{69B55B42-B95F-CE40-8C9E-BB4345996A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8575" y="155009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8EB6ECE8-2B57-9A49-9C43-6427574C0398}"/>
                  </a:ext>
                </a:extLst>
              </p:cNvPr>
              <p:cNvSpPr txBox="1"/>
              <p:nvPr/>
            </p:nvSpPr>
            <p:spPr>
              <a:xfrm>
                <a:off x="8145562" y="4102255"/>
                <a:ext cx="2467437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8EB6ECE8-2B57-9A49-9C43-6427574C03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45562" y="4102255"/>
                <a:ext cx="2467437" cy="492443"/>
              </a:xfrm>
              <a:prstGeom prst="rect">
                <a:avLst/>
              </a:prstGeom>
              <a:blipFill>
                <a:blip r:embed="rId3"/>
                <a:stretch>
                  <a:fillRect t="-2564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6" name="Table 95">
            <a:extLst>
              <a:ext uri="{FF2B5EF4-FFF2-40B4-BE49-F238E27FC236}">
                <a16:creationId xmlns:a16="http://schemas.microsoft.com/office/drawing/2014/main" id="{E23D7600-3E73-FB41-8351-936385BF0E48}"/>
              </a:ext>
            </a:extLst>
          </p:cNvPr>
          <p:cNvGraphicFramePr>
            <a:graphicFrameLocks noGrp="1"/>
          </p:cNvGraphicFramePr>
          <p:nvPr/>
        </p:nvGraphicFramePr>
        <p:xfrm>
          <a:off x="6613562" y="519507"/>
          <a:ext cx="5030879" cy="2631440"/>
        </p:xfrm>
        <a:graphic>
          <a:graphicData uri="http://schemas.openxmlformats.org/drawingml/2006/table">
            <a:tbl>
              <a:tblPr/>
              <a:tblGrid>
                <a:gridCol w="747972">
                  <a:extLst>
                    <a:ext uri="{9D8B030D-6E8A-4147-A177-3AD203B41FA5}">
                      <a16:colId xmlns:a16="http://schemas.microsoft.com/office/drawing/2014/main" val="4177913614"/>
                    </a:ext>
                  </a:extLst>
                </a:gridCol>
                <a:gridCol w="758218">
                  <a:extLst>
                    <a:ext uri="{9D8B030D-6E8A-4147-A177-3AD203B41FA5}">
                      <a16:colId xmlns:a16="http://schemas.microsoft.com/office/drawing/2014/main" val="1034811207"/>
                    </a:ext>
                  </a:extLst>
                </a:gridCol>
                <a:gridCol w="758218">
                  <a:extLst>
                    <a:ext uri="{9D8B030D-6E8A-4147-A177-3AD203B41FA5}">
                      <a16:colId xmlns:a16="http://schemas.microsoft.com/office/drawing/2014/main" val="2628552351"/>
                    </a:ext>
                  </a:extLst>
                </a:gridCol>
                <a:gridCol w="747972">
                  <a:extLst>
                    <a:ext uri="{9D8B030D-6E8A-4147-A177-3AD203B41FA5}">
                      <a16:colId xmlns:a16="http://schemas.microsoft.com/office/drawing/2014/main" val="1194991099"/>
                    </a:ext>
                  </a:extLst>
                </a:gridCol>
                <a:gridCol w="758218">
                  <a:extLst>
                    <a:ext uri="{9D8B030D-6E8A-4147-A177-3AD203B41FA5}">
                      <a16:colId xmlns:a16="http://schemas.microsoft.com/office/drawing/2014/main" val="3700046783"/>
                    </a:ext>
                  </a:extLst>
                </a:gridCol>
                <a:gridCol w="747972">
                  <a:extLst>
                    <a:ext uri="{9D8B030D-6E8A-4147-A177-3AD203B41FA5}">
                      <a16:colId xmlns:a16="http://schemas.microsoft.com/office/drawing/2014/main" val="3332290273"/>
                    </a:ext>
                  </a:extLst>
                </a:gridCol>
                <a:gridCol w="512309">
                  <a:extLst>
                    <a:ext uri="{9D8B030D-6E8A-4147-A177-3AD203B41FA5}">
                      <a16:colId xmlns:a16="http://schemas.microsoft.com/office/drawing/2014/main" val="1683391670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690859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.333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.333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.333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2182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245209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366199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4881235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.25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483764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.333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.333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.33</a:t>
                      </a:r>
                      <a:endParaRPr lang="en-US" dirty="0">
                        <a:effectLst/>
                      </a:endParaRPr>
                    </a:p>
                  </a:txBody>
                  <a:tcPr marL="88900" marR="88900" marT="50800" marB="50800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774481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C86F336-69AB-954D-AA55-58C0486FA93B}"/>
              </a:ext>
            </a:extLst>
          </p:cNvPr>
          <p:cNvSpPr txBox="1"/>
          <p:nvPr/>
        </p:nvSpPr>
        <p:spPr>
          <a:xfrm>
            <a:off x="6096000" y="5307901"/>
            <a:ext cx="4036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eigenvectors as the graph </a:t>
            </a:r>
            <a:r>
              <a:rPr lang="en-US" dirty="0" err="1"/>
              <a:t>laplacian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330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Diffusions can be used to create wavelets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381" y="1825625"/>
            <a:ext cx="3631479" cy="4351338"/>
          </a:xfrm>
        </p:spPr>
        <p:txBody>
          <a:bodyPr/>
          <a:lstStyle/>
          <a:p>
            <a:r>
              <a:rPr lang="en-US" dirty="0"/>
              <a:t>Diffusion Atoms</a:t>
            </a:r>
          </a:p>
          <a:p>
            <a:r>
              <a:rPr lang="en-US" dirty="0"/>
              <a:t>P</a:t>
            </a:r>
            <a:r>
              <a:rPr lang="en-US" baseline="30000" dirty="0"/>
              <a:t>t</a:t>
            </a:r>
            <a:r>
              <a:rPr lang="en-US" dirty="0"/>
              <a:t> s  gives diffused version of S</a:t>
            </a:r>
          </a:p>
          <a:p>
            <a:r>
              <a:rPr lang="en-US" dirty="0"/>
              <a:t>Diffusion based filters don’t require </a:t>
            </a:r>
            <a:r>
              <a:rPr lang="en-US" dirty="0" err="1"/>
              <a:t>eigendecomposition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5269" y="1485106"/>
            <a:ext cx="7598350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890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13C7D-C301-DE4B-9FDE-3F3D37D42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Diffusion wavelets: Differences between lazy Random walks  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339F886C-B554-0B4F-A9E8-4B87B67A5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121" y="2264984"/>
            <a:ext cx="6026018" cy="316204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7DAAE6-D2F9-574E-8C6E-8C6727890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16" y="3319284"/>
            <a:ext cx="4158316" cy="1053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47F764-EE70-0140-A7D9-7C9E7648A76B}"/>
              </a:ext>
            </a:extLst>
          </p:cNvPr>
          <p:cNvSpPr txBox="1"/>
          <p:nvPr/>
        </p:nvSpPr>
        <p:spPr>
          <a:xfrm>
            <a:off x="5070764" y="184067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1CE9D1-4230-7441-8036-8E3D7677CCC1}"/>
              </a:ext>
            </a:extLst>
          </p:cNvPr>
          <p:cNvSpPr txBox="1"/>
          <p:nvPr/>
        </p:nvSpPr>
        <p:spPr>
          <a:xfrm>
            <a:off x="924339" y="5605670"/>
            <a:ext cx="2307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Coifman</a:t>
            </a:r>
            <a:r>
              <a:rPr lang="en-US" dirty="0"/>
              <a:t> and </a:t>
            </a:r>
            <a:r>
              <a:rPr lang="en-US" dirty="0" err="1"/>
              <a:t>Maggioni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6330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F9911-8D8A-9B4D-825A-1C8F7A68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Scattering transform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021FA-A520-4F4F-962D-4904EC365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90060" cy="4351338"/>
          </a:xfrm>
        </p:spPr>
        <p:txBody>
          <a:bodyPr/>
          <a:lstStyle/>
          <a:p>
            <a:r>
              <a:rPr lang="en-US" dirty="0"/>
              <a:t>Multiscale Wavelet transform </a:t>
            </a:r>
          </a:p>
          <a:p>
            <a:r>
              <a:rPr lang="en-US" dirty="0"/>
              <a:t>Coefficients collected via a non-linearity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1FE3D7-749C-1E44-A73D-A2F51D90C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260" y="2273290"/>
            <a:ext cx="6848104" cy="315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0223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F6BA-DF73-1A42-93CF-EBE3ECE8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Classification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06A573-12A7-D847-B3B8-D165D366E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06" y="2220669"/>
            <a:ext cx="11353800" cy="263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811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1657B-1673-BF43-B4DD-F0018B8A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approximate these on more general non-grid graphs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64728-B853-144D-A4C1-1A92C7BEF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Spatial construction (Bruna, Hamilton)</a:t>
            </a:r>
          </a:p>
          <a:p>
            <a:pPr lvl="1"/>
            <a:r>
              <a:rPr lang="en-US" dirty="0"/>
              <a:t>Apply the same operator and move over the graph space in some fashion</a:t>
            </a:r>
          </a:p>
          <a:p>
            <a:pPr lvl="1"/>
            <a:r>
              <a:rPr lang="en-US" dirty="0"/>
              <a:t>Notion of locality based on neighbors of a node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Spectral construction (Bruna, </a:t>
            </a:r>
            <a:r>
              <a:rPr lang="en-US" dirty="0" err="1"/>
              <a:t>Defferard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Define a convolutional operation in the graph spectral space</a:t>
            </a:r>
          </a:p>
          <a:p>
            <a:pPr lvl="1"/>
            <a:r>
              <a:rPr lang="en-US" dirty="0"/>
              <a:t>Uses signal processing theory to define filters in the graph Fourier domain</a:t>
            </a:r>
          </a:p>
          <a:p>
            <a:pPr lvl="1"/>
            <a:r>
              <a:rPr lang="en-US" dirty="0"/>
              <a:t>Notion of locality based on global properties of the filter</a:t>
            </a:r>
          </a:p>
        </p:txBody>
      </p:sp>
    </p:spTree>
    <p:extLst>
      <p:ext uri="{BB962C8B-B14F-4D97-AF65-F5344CB8AC3E}">
        <p14:creationId xmlns:p14="http://schemas.microsoft.com/office/powerpoint/2010/main" val="33038618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F6BA-DF73-1A42-93CF-EBE3ECE8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Classification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06A573-12A7-D847-B3B8-D165D366E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06" y="2220669"/>
            <a:ext cx="11353800" cy="263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563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9A4A8-86DD-8744-98E5-0159D6AA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Analysis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1D950E-43AD-8C4A-B528-BA617EE2F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163" y="1934509"/>
            <a:ext cx="6954487" cy="372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995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C037-7608-3F4F-8AB0-7FA9EF6BE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Scattering Autoencoder Embeddings</a:t>
            </a:r>
          </a:p>
        </p:txBody>
      </p:sp>
      <p:pic>
        <p:nvPicPr>
          <p:cNvPr id="4" name="Picture 3" descr="Picture 3">
            <a:extLst>
              <a:ext uri="{FF2B5EF4-FFF2-40B4-BE49-F238E27FC236}">
                <a16:creationId xmlns:a16="http://schemas.microsoft.com/office/drawing/2014/main" id="{40C40CC8-3CA0-034C-BC1E-D6D666CB2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334" y="1690688"/>
            <a:ext cx="10549937" cy="307104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6">
            <a:extLst>
              <a:ext uri="{FF2B5EF4-FFF2-40B4-BE49-F238E27FC236}">
                <a16:creationId xmlns:a16="http://schemas.microsoft.com/office/drawing/2014/main" id="{810B5370-4DEC-7C41-93AF-C8DF1D38AF52}"/>
              </a:ext>
            </a:extLst>
          </p:cNvPr>
          <p:cNvSpPr txBox="1"/>
          <p:nvPr/>
        </p:nvSpPr>
        <p:spPr>
          <a:xfrm rot="16200000">
            <a:off x="-633582" y="2860305"/>
            <a:ext cx="2521713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2000">
                <a:latin typeface="+mj-lt"/>
                <a:ea typeface="+mj-ea"/>
                <a:cs typeface="+mj-cs"/>
                <a:sym typeface="Avenir Book"/>
              </a:defRPr>
            </a:lvl1pPr>
          </a:lstStyle>
          <a:p>
            <a:r>
              <a:t>Toy  Graph Trajectory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AB67F4-9852-2A4B-A19A-FA420DE4A07F}"/>
              </a:ext>
            </a:extLst>
          </p:cNvPr>
          <p:cNvSpPr txBox="1"/>
          <p:nvPr/>
        </p:nvSpPr>
        <p:spPr>
          <a:xfrm>
            <a:off x="748145" y="5676405"/>
            <a:ext cx="182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Castro et al. </a:t>
            </a:r>
            <a:r>
              <a:rPr lang="en-US"/>
              <a:t>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9398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TextBox 7"/>
          <p:cNvSpPr txBox="1"/>
          <p:nvPr/>
        </p:nvSpPr>
        <p:spPr>
          <a:xfrm rot="16200000">
            <a:off x="181497" y="3079312"/>
            <a:ext cx="74904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2000">
                <a:latin typeface="+mj-lt"/>
                <a:ea typeface="+mj-ea"/>
                <a:cs typeface="+mj-cs"/>
                <a:sym typeface="Avenir Book"/>
              </a:defRPr>
            </a:lvl1pPr>
          </a:lstStyle>
          <a:p>
            <a:r>
              <a:t>SEQ3</a:t>
            </a:r>
          </a:p>
        </p:txBody>
      </p:sp>
      <p:pic>
        <p:nvPicPr>
          <p:cNvPr id="453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60" y="1947712"/>
            <a:ext cx="10947936" cy="3260889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88DA601-348E-DD47-8CC9-71B6D0935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Bistable</a:t>
            </a:r>
            <a:r>
              <a:rPr lang="en-US" dirty="0"/>
              <a:t> RNA Structure</a:t>
            </a:r>
          </a:p>
        </p:txBody>
      </p:sp>
    </p:spTree>
    <p:extLst>
      <p:ext uri="{BB962C8B-B14F-4D97-AF65-F5344CB8AC3E}">
        <p14:creationId xmlns:p14="http://schemas.microsoft.com/office/powerpoint/2010/main" val="5536422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250825"/>
            <a:ext cx="10515600" cy="1325563"/>
          </a:xfrm>
        </p:spPr>
        <p:txBody>
          <a:bodyPr/>
          <a:lstStyle/>
          <a:p>
            <a:r>
              <a:rPr lang="en-US" dirty="0"/>
              <a:t>Reading list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71500" y="1371600"/>
            <a:ext cx="11099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Defferrard</a:t>
            </a:r>
            <a:r>
              <a:rPr lang="en-US" dirty="0"/>
              <a:t> et al. Convolutional Neural Networks on Graphs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Kipf</a:t>
            </a:r>
            <a:r>
              <a:rPr lang="en-US" dirty="0"/>
              <a:t> &amp; Welling </a:t>
            </a:r>
            <a:r>
              <a:rPr lang="en-US" dirty="0" err="1"/>
              <a:t>Semisupervised</a:t>
            </a:r>
            <a:r>
              <a:rPr lang="en-US" dirty="0"/>
              <a:t> Graph Classification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https://towardsdatascience.com/spectral-graph-convolution-explained-and-implemented-step-by-step-2e495b57f801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Graph wavelet neural network </a:t>
            </a:r>
            <a:r>
              <a:rPr lang="en-US" dirty="0">
                <a:hlinkClick r:id="rId3"/>
              </a:rPr>
              <a:t>https://arxiv.org/pdf/1904.07785.pdf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Graph scattering Autoencoder: </a:t>
            </a:r>
            <a:r>
              <a:rPr lang="en-US" dirty="0">
                <a:hlinkClick r:id="rId4"/>
              </a:rPr>
              <a:t>https://arxiv.org/abs/2006.06885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Learnable scattering network: </a:t>
            </a:r>
            <a:r>
              <a:rPr lang="en-US" dirty="0">
                <a:hlinkClick r:id="rId5"/>
              </a:rPr>
              <a:t>https://arxiv.org/abs/2010.02415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Diffusion wavelets: https://</a:t>
            </a:r>
            <a:r>
              <a:rPr lang="en-US" dirty="0" err="1"/>
              <a:t>www.sciencedirect.com</a:t>
            </a:r>
            <a:r>
              <a:rPr lang="en-US" dirty="0"/>
              <a:t>/science/article/</a:t>
            </a:r>
            <a:r>
              <a:rPr lang="en-US" dirty="0" err="1"/>
              <a:t>pii</a:t>
            </a:r>
            <a:r>
              <a:rPr lang="en-US"/>
              <a:t>/S106352030600056X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84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8BC8-BEF2-9C44-93F8-9A156DEE7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signals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AE3DE7-98E3-1B48-A5F7-B714D71F6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0688"/>
            <a:ext cx="12192000" cy="3405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F8361F-C177-544B-99A7-67508C936EA9}"/>
              </a:ext>
            </a:extLst>
          </p:cNvPr>
          <p:cNvSpPr txBox="1"/>
          <p:nvPr/>
        </p:nvSpPr>
        <p:spPr>
          <a:xfrm>
            <a:off x="971550" y="5441530"/>
            <a:ext cx="7695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/the-wavelet-transform-e9cfa85d7b34</a:t>
            </a:r>
          </a:p>
        </p:txBody>
      </p:sp>
    </p:spTree>
    <p:extLst>
      <p:ext uri="{BB962C8B-B14F-4D97-AF65-F5344CB8AC3E}">
        <p14:creationId xmlns:p14="http://schemas.microsoft.com/office/powerpoint/2010/main" val="1349481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62960-C559-FD4C-9820-C9330667D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Fourier Transform of a Signal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DE7FAA4-2BB1-034C-9188-FC2227BD4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206" y="1848708"/>
            <a:ext cx="6502400" cy="264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C0FD9B5-8D9C-7C45-8CC4-B495493D868F}"/>
                  </a:ext>
                </a:extLst>
              </p:cNvPr>
              <p:cNvSpPr txBox="1"/>
              <p:nvPr/>
            </p:nvSpPr>
            <p:spPr>
              <a:xfrm>
                <a:off x="1406789" y="5237922"/>
                <a:ext cx="2781531" cy="28899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𝑖𝑠𝑖𝑛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𝜗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C0FD9B5-8D9C-7C45-8CC4-B495493D86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789" y="5237922"/>
                <a:ext cx="2781531" cy="288990"/>
              </a:xfrm>
              <a:prstGeom prst="rect">
                <a:avLst/>
              </a:prstGeom>
              <a:blipFill>
                <a:blip r:embed="rId3"/>
                <a:stretch>
                  <a:fillRect l="-909" t="-8333" r="-2727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98B26E2D-DCFF-5F4E-B8BA-A978814452B8}"/>
              </a:ext>
            </a:extLst>
          </p:cNvPr>
          <p:cNvSpPr txBox="1"/>
          <p:nvPr/>
        </p:nvSpPr>
        <p:spPr>
          <a:xfrm>
            <a:off x="1406789" y="4836891"/>
            <a:ext cx="2265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Recall Euler’s formula:</a:t>
            </a:r>
          </a:p>
        </p:txBody>
      </p:sp>
    </p:spTree>
    <p:extLst>
      <p:ext uri="{BB962C8B-B14F-4D97-AF65-F5344CB8AC3E}">
        <p14:creationId xmlns:p14="http://schemas.microsoft.com/office/powerpoint/2010/main" val="163934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72305-9445-8C44-917A-FC7C55CC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Decomposes signal into </a:t>
            </a:r>
            <a:r>
              <a:rPr lang="en-US" dirty="0" err="1"/>
              <a:t>frequences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785B1E7-EBC5-F048-81B2-A60F9B0E7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07" y="1405281"/>
            <a:ext cx="10251989" cy="33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A149ECA-E804-3545-A3D7-B6A87383D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160962"/>
            <a:ext cx="12192000" cy="1331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221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FAA9D-E173-8140-8FD6-222784409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Fourier Transform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18FB-9973-BB4F-BF2D-D6CFE7A95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 we don’t have the functional form available for computing the integral, so we use discrete samples and discrete wavelengths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3828E63-898E-6446-AE6C-B4A69344A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09" y="3429000"/>
            <a:ext cx="10617917" cy="217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7695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1739</TotalTime>
  <Words>1153</Words>
  <Application>Microsoft Macintosh PowerPoint</Application>
  <PresentationFormat>Widescreen</PresentationFormat>
  <Paragraphs>296</Paragraphs>
  <Slides>54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Arial</vt:lpstr>
      <vt:lpstr>Avenir Book</vt:lpstr>
      <vt:lpstr>Calibri</vt:lpstr>
      <vt:lpstr>Calibri Light</vt:lpstr>
      <vt:lpstr>Cambria Math</vt:lpstr>
      <vt:lpstr>Office Theme</vt:lpstr>
      <vt:lpstr>Deep Learning Theory and Applications Spectral Graph Convolutional Networks</vt:lpstr>
      <vt:lpstr>Images are a specific sort of graph—grid graph</vt:lpstr>
      <vt:lpstr>More general graph structures </vt:lpstr>
      <vt:lpstr>PowerPoint Presentation</vt:lpstr>
      <vt:lpstr>How can we approximate these on more general non-grid graphs </vt:lpstr>
      <vt:lpstr>Time series signals </vt:lpstr>
      <vt:lpstr>Fourier Transform of a Signal </vt:lpstr>
      <vt:lpstr>Decomposes signal into frequences</vt:lpstr>
      <vt:lpstr>Discrete Fourier Transform</vt:lpstr>
      <vt:lpstr>DFT is a matrix multiplication </vt:lpstr>
      <vt:lpstr>Fourier transforms have numerous uses</vt:lpstr>
      <vt:lpstr>Signals on a graph substrate </vt:lpstr>
      <vt:lpstr>Graphs, Degree Matrix, Adjacency Matrix</vt:lpstr>
      <vt:lpstr>Graph Laplacian</vt:lpstr>
      <vt:lpstr>Eigenvectors form a Graph Fourier Spectrum </vt:lpstr>
      <vt:lpstr>Graph Laplacian</vt:lpstr>
      <vt:lpstr>Based on Adjacency Matrix </vt:lpstr>
      <vt:lpstr>PowerPoint Presentation</vt:lpstr>
      <vt:lpstr>Features are signals on a graph</vt:lpstr>
      <vt:lpstr>Graph Fourier Transform</vt:lpstr>
      <vt:lpstr>PowerPoint Presentation</vt:lpstr>
      <vt:lpstr>Laplacian  Eigenvectors</vt:lpstr>
      <vt:lpstr>Subsampled Graph </vt:lpstr>
      <vt:lpstr>Spectral Graph Filtering </vt:lpstr>
      <vt:lpstr>General Filter Construction</vt:lpstr>
      <vt:lpstr>Data signals are low frequency, Noisy can be high frequency</vt:lpstr>
      <vt:lpstr>Low-pass filter</vt:lpstr>
      <vt:lpstr>Example of a low pass filter </vt:lpstr>
      <vt:lpstr>Image Denoising</vt:lpstr>
      <vt:lpstr>Graph Spectral Convolution MNIST</vt:lpstr>
      <vt:lpstr>Learned Graph Spectral Filters </vt:lpstr>
      <vt:lpstr>Problems </vt:lpstr>
      <vt:lpstr>K filter coefficients</vt:lpstr>
      <vt:lpstr>Chebyshev Polynomials </vt:lpstr>
      <vt:lpstr>Chebyshev Basis</vt:lpstr>
      <vt:lpstr>Summarized Architecture of GCN</vt:lpstr>
      <vt:lpstr>Applications </vt:lpstr>
      <vt:lpstr>Global vs Local Frequency Domain Analysis </vt:lpstr>
      <vt:lpstr>Wavelets </vt:lpstr>
      <vt:lpstr>Scaling wavelets </vt:lpstr>
      <vt:lpstr>Shifting wavelets in time </vt:lpstr>
      <vt:lpstr>Discrete Wavelet Transform </vt:lpstr>
      <vt:lpstr>Wavelet Transform </vt:lpstr>
      <vt:lpstr>Sample Application peak detection in EEG</vt:lpstr>
      <vt:lpstr>Diffusion Operator </vt:lpstr>
      <vt:lpstr>Diffusions can be used to create wavelets </vt:lpstr>
      <vt:lpstr>Diffusion wavelets: Differences between lazy Random walks  </vt:lpstr>
      <vt:lpstr>Scattering transform </vt:lpstr>
      <vt:lpstr>Graph Classification </vt:lpstr>
      <vt:lpstr>Graph Classification </vt:lpstr>
      <vt:lpstr>Embedding Analysis </vt:lpstr>
      <vt:lpstr>Graph Scattering Autoencoder Embeddings</vt:lpstr>
      <vt:lpstr>Bistable RNA Structure</vt:lpstr>
      <vt:lpstr>Reading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RNNs and LSTMs</dc:title>
  <dc:creator>Smita Krishnaswamy</dc:creator>
  <cp:lastModifiedBy>Wenxin Xu</cp:lastModifiedBy>
  <cp:revision>94</cp:revision>
  <dcterms:created xsi:type="dcterms:W3CDTF">2018-11-07T20:31:27Z</dcterms:created>
  <dcterms:modified xsi:type="dcterms:W3CDTF">2022-05-06T21:54:00Z</dcterms:modified>
</cp:coreProperties>
</file>

<file path=docProps/thumbnail.jpeg>
</file>